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/>
    <p:restoredTop sz="96327"/>
  </p:normalViewPr>
  <p:slideViewPr>
    <p:cSldViewPr snapToGrid="0" snapToObjects="1">
      <p:cViewPr varScale="1">
        <p:scale>
          <a:sx n="96" d="100"/>
          <a:sy n="96" d="100"/>
        </p:scale>
        <p:origin x="3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  <a:prstGeom prst="rect">
            <a:avLst/>
          </a:prstGeom>
        </p:spPr>
        <p:txBody>
          <a:bodyPr anchor="b"/>
          <a:lstStyle>
            <a:lvl1pPr algn="ctr">
              <a:defRPr sz="3375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>
                <a:solidFill>
                  <a:schemeClr val="accent3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9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6858000" cy="9144000"/>
            <a:chOff x="0" y="0"/>
            <a:chExt cx="12192000" cy="6858000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1E7BD8A-91A2-4421-9FBC-8632EC9F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418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85008"/>
            <a:ext cx="6858000" cy="9144000"/>
            <a:chOff x="0" y="0"/>
            <a:chExt cx="12192000" cy="6858000"/>
          </a:xfrm>
        </p:grpSpPr>
        <p:pic>
          <p:nvPicPr>
            <p:cNvPr id="10" name="Picture 9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10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Picture 11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Picture 12"/>
            <p:cNvPicPr/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8610" y="1435101"/>
            <a:ext cx="6215063" cy="42672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Name of Step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2727303"/>
            <a:ext cx="6215063" cy="5438797"/>
          </a:xfrm>
          <a:prstGeom prst="roundRect">
            <a:avLst/>
          </a:prstGeom>
          <a:ln>
            <a:solidFill>
              <a:schemeClr val="tx1"/>
            </a:solidFill>
            <a:prstDash val="dash"/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08610" y="1858010"/>
            <a:ext cx="6215063" cy="643889"/>
          </a:xfrm>
          <a:ln w="3175"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>
            <a:lvl1pPr marL="0" indent="0" algn="ctr">
              <a:buNone/>
              <a:defRPr sz="1463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Name of Lesson</a:t>
            </a:r>
          </a:p>
        </p:txBody>
      </p:sp>
    </p:spTree>
    <p:extLst>
      <p:ext uri="{BB962C8B-B14F-4D97-AF65-F5344CB8AC3E}">
        <p14:creationId xmlns:p14="http://schemas.microsoft.com/office/powerpoint/2010/main" val="31998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435101"/>
            <a:ext cx="6215063" cy="751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2434167"/>
            <a:ext cx="303466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723" y="2434167"/>
            <a:ext cx="303466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98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435101"/>
            <a:ext cx="6215063" cy="751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60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43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142504"/>
            <a:ext cx="6858000" cy="9144000"/>
            <a:chOff x="0" y="0"/>
            <a:chExt cx="12192000" cy="6858000"/>
          </a:xfrm>
        </p:grpSpPr>
        <p:pic>
          <p:nvPicPr>
            <p:cNvPr id="23" name="Picture 22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7893" b="59091"/>
            <a:stretch/>
          </p:blipFill>
          <p:spPr bwMode="auto">
            <a:xfrm>
              <a:off x="0" y="0"/>
              <a:ext cx="6381750" cy="4114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Picture 23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2" t="61553"/>
            <a:stretch/>
          </p:blipFill>
          <p:spPr bwMode="auto">
            <a:xfrm>
              <a:off x="6743700" y="2990850"/>
              <a:ext cx="5448300" cy="3867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Picture 24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14" b="53598"/>
            <a:stretch/>
          </p:blipFill>
          <p:spPr bwMode="auto">
            <a:xfrm>
              <a:off x="6115050" y="0"/>
              <a:ext cx="6076950" cy="46672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Picture 25"/>
            <p:cNvPicPr/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841" r="5637"/>
            <a:stretch/>
          </p:blipFill>
          <p:spPr bwMode="auto">
            <a:xfrm>
              <a:off x="0" y="2114550"/>
              <a:ext cx="7334250" cy="47434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2434167"/>
            <a:ext cx="621506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76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100000"/>
        </a:lnSpc>
        <a:spcBef>
          <a:spcPts val="450"/>
        </a:spcBef>
        <a:spcAft>
          <a:spcPts val="0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vgILFwoRX2min-PEDNXfk25KULkKfy7S" TargetMode="External"/><Relationship Id="rId7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mightygirl.com/blog?p=12223" TargetMode="External"/><Relationship Id="rId5" Type="http://schemas.openxmlformats.org/officeDocument/2006/relationships/hyperlink" Target="https://www.youtube.com/watch?v=3FCFXht1P0o&amp;list=RDxrPYNRIk6Mc&amp;index=2" TargetMode="External"/><Relationship Id="rId4" Type="http://schemas.openxmlformats.org/officeDocument/2006/relationships/hyperlink" Target="https://www.youtube.com/watch?v=0HjWIxzjcr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48C6794D-2B6C-804B-BE5C-F5F167E3E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52" y="420154"/>
            <a:ext cx="1557496" cy="590551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1A12DA5-678B-E04D-BC41-4EBA8E3BF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444382"/>
              </p:ext>
            </p:extLst>
          </p:nvPr>
        </p:nvGraphicFramePr>
        <p:xfrm>
          <a:off x="241005" y="1082952"/>
          <a:ext cx="6358269" cy="40119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15507">
                  <a:extLst>
                    <a:ext uri="{9D8B030D-6E8A-4147-A177-3AD203B41FA5}">
                      <a16:colId xmlns:a16="http://schemas.microsoft.com/office/drawing/2014/main" val="1307687753"/>
                    </a:ext>
                  </a:extLst>
                </a:gridCol>
                <a:gridCol w="813631">
                  <a:extLst>
                    <a:ext uri="{9D8B030D-6E8A-4147-A177-3AD203B41FA5}">
                      <a16:colId xmlns:a16="http://schemas.microsoft.com/office/drawing/2014/main" val="1412060843"/>
                    </a:ext>
                  </a:extLst>
                </a:gridCol>
                <a:gridCol w="929131">
                  <a:extLst>
                    <a:ext uri="{9D8B030D-6E8A-4147-A177-3AD203B41FA5}">
                      <a16:colId xmlns:a16="http://schemas.microsoft.com/office/drawing/2014/main" val="1358280926"/>
                    </a:ext>
                  </a:extLst>
                </a:gridCol>
              </a:tblGrid>
              <a:tr h="20859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CREATIVITY, INNOVATION AND TELLING YOUR STORY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53742427"/>
                  </a:ext>
                </a:extLst>
              </a:tr>
              <a:tr h="208598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Table of Contents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42608081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Topic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Grade Level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Timestamp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302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Introduction to video and artists/performers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00:00/01:03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60913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1: Let’s Get Creative:</a:t>
                      </a:r>
                      <a:r>
                        <a:rPr lang="en-US" sz="1200" dirty="0"/>
                        <a:t> Warming  up and capturing ideas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01:03/03:37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06053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Part 1: Exercise - Free Writing: </a:t>
                      </a:r>
                      <a:r>
                        <a:rPr lang="en-US" sz="1200" b="0" dirty="0"/>
                        <a:t>U</a:t>
                      </a:r>
                      <a:r>
                        <a:rPr lang="en-US" sz="1200" dirty="0"/>
                        <a:t>nlock creativity, use your mistakes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03:38/04:53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3476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Part 1: Exercise - Your Worst Idea: </a:t>
                      </a:r>
                      <a:r>
                        <a:rPr lang="en-US" sz="1200" dirty="0"/>
                        <a:t>Make an idea better through collaboration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04:54/05:30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445139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1: Ideas Turn Into Reality: </a:t>
                      </a:r>
                      <a:r>
                        <a:rPr lang="en-US" sz="1200" b="0" i="1" dirty="0"/>
                        <a:t>The Rosina Project </a:t>
                      </a:r>
                      <a:r>
                        <a:rPr lang="en-US" sz="1200" b="0" dirty="0"/>
                        <a:t>– a Hip-hop Opera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05:31/07:57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104165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1: Compose With Ideas: </a:t>
                      </a:r>
                      <a:r>
                        <a:rPr lang="en-US" sz="1200" b="0" dirty="0"/>
                        <a:t>How composers take ideas and make them new </a:t>
                      </a:r>
                      <a:endParaRPr lang="en-US" sz="1200" b="1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07:58/11:07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465040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1: Mash Up Ideas &amp; Make Something New: </a:t>
                      </a:r>
                      <a:r>
                        <a:rPr lang="en-US" sz="1200" dirty="0" err="1"/>
                        <a:t>Appliano</a:t>
                      </a:r>
                      <a:r>
                        <a:rPr lang="en-US" sz="1200" dirty="0"/>
                        <a:t>, A Musical Invention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11:08/12:00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780839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2: Telling Your Story: </a:t>
                      </a:r>
                      <a:r>
                        <a:rPr lang="en-US" sz="1200" b="0" dirty="0"/>
                        <a:t>Jack and the Beanstalk Story Example</a:t>
                      </a:r>
                      <a:endParaRPr lang="en-US" sz="12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12:01/12:57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93370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2: Exercise: Create a Five-Finger Story About Your Invention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12:58/13:11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223496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Part 2: Telling Your Story: Advice From the Pros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12:12/15:32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39757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Ending of Video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15:33/15:41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6851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7C52EB-D27B-FE44-8255-D1B07118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347418"/>
              </p:ext>
            </p:extLst>
          </p:nvPr>
        </p:nvGraphicFramePr>
        <p:xfrm>
          <a:off x="261689" y="5793175"/>
          <a:ext cx="6358269" cy="21568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71394">
                  <a:extLst>
                    <a:ext uri="{9D8B030D-6E8A-4147-A177-3AD203B41FA5}">
                      <a16:colId xmlns:a16="http://schemas.microsoft.com/office/drawing/2014/main" val="1307687753"/>
                    </a:ext>
                  </a:extLst>
                </a:gridCol>
                <a:gridCol w="553190">
                  <a:extLst>
                    <a:ext uri="{9D8B030D-6E8A-4147-A177-3AD203B41FA5}">
                      <a16:colId xmlns:a16="http://schemas.microsoft.com/office/drawing/2014/main" val="1412060843"/>
                    </a:ext>
                  </a:extLst>
                </a:gridCol>
                <a:gridCol w="2833685">
                  <a:extLst>
                    <a:ext uri="{9D8B030D-6E8A-4147-A177-3AD203B41FA5}">
                      <a16:colId xmlns:a16="http://schemas.microsoft.com/office/drawing/2014/main" val="1358280926"/>
                    </a:ext>
                  </a:extLst>
                </a:gridCol>
              </a:tblGrid>
              <a:tr h="24981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Additional Resources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42608081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Topic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Grade Level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URL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302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Science Rap Academy – Multiple topics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13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https://www.youtube.com/playlist?list=PLvgILFwoRX2min-PEDNXfk25KULkKfy7S</a:t>
                      </a:r>
                      <a:r>
                        <a:rPr lang="en-US" sz="1013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013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609132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Using Rap to Teach Lower Income Kids About Science</a:t>
                      </a:r>
                      <a:endParaRPr lang="en-US" sz="11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13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https://www.youtube.com/watch?v=0HjWIxzjcrI</a:t>
                      </a:r>
                      <a:endParaRPr lang="en-US" sz="1013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06053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Black Made That – Music Video About Black Inventors</a:t>
                      </a:r>
                      <a:endParaRPr lang="en-US" sz="11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K-8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linkClick r:id="rId5"/>
                        </a:rPr>
                        <a:t>https://www.youtube.com/watch?v=3FCFXht1P0o&amp;list=RDxrPYNRIk6Mc&amp;index=2</a:t>
                      </a:r>
                      <a:endParaRPr lang="en-US" sz="11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34768"/>
                  </a:ext>
                </a:extLst>
              </a:tr>
              <a:tr h="20859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A Mighty Girl – Sisters in Innovation, 20 Women Inventors You Should Know</a:t>
                      </a:r>
                      <a:endParaRPr lang="en-US" sz="11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4-8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hlinkClick r:id="rId6"/>
                        </a:rPr>
                        <a:t>https://www.amightygirl.com/blog?p=12223</a:t>
                      </a:r>
                      <a:endParaRPr lang="en-US" sz="1100" dirty="0"/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445139"/>
                  </a:ext>
                </a:extLst>
              </a:tr>
            </a:tbl>
          </a:graphicData>
        </a:graphic>
      </p:graphicFrame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FA4D405F-0C6F-C240-B9E3-862FBDCBE2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0216" y="420153"/>
            <a:ext cx="1960632" cy="59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20993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FOR CURRICULUM ET AL">
  <a:themeElements>
    <a:clrScheme name="Custom 70">
      <a:dk1>
        <a:sysClr val="windowText" lastClr="000000"/>
      </a:dk1>
      <a:lt1>
        <a:sysClr val="window" lastClr="FFFFFF"/>
      </a:lt1>
      <a:dk2>
        <a:srgbClr val="626363"/>
      </a:dk2>
      <a:lt2>
        <a:srgbClr val="E7E6E6"/>
      </a:lt2>
      <a:accent1>
        <a:srgbClr val="32B1DC"/>
      </a:accent1>
      <a:accent2>
        <a:srgbClr val="82C241"/>
      </a:accent2>
      <a:accent3>
        <a:srgbClr val="EC1983"/>
      </a:accent3>
      <a:accent4>
        <a:srgbClr val="FDD900"/>
      </a:accent4>
      <a:accent5>
        <a:srgbClr val="E28226"/>
      </a:accent5>
      <a:accent6>
        <a:srgbClr val="FB8A47"/>
      </a:accent6>
      <a:hlink>
        <a:srgbClr val="0563C1"/>
      </a:hlink>
      <a:folHlink>
        <a:srgbClr val="954F72"/>
      </a:folHlink>
    </a:clrScheme>
    <a:fontScheme name="Custom 28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076109F-7632-4A64-A719-2ECD8728CE98}" vid="{3C848476-51D1-41C1-8F1B-8109D926AA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CURRICULUM ET AL</Template>
  <TotalTime>348</TotalTime>
  <Words>277</Words>
  <Application>Microsoft Macintosh PowerPoint</Application>
  <PresentationFormat>Letter Paper (8.5x11 in)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</vt:lpstr>
      <vt:lpstr>Roboto Light</vt:lpstr>
      <vt:lpstr>TEMPLATE FOR CURRICULUM ET 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 Powell</dc:creator>
  <cp:lastModifiedBy>Curtis Powell</cp:lastModifiedBy>
  <cp:revision>22</cp:revision>
  <dcterms:created xsi:type="dcterms:W3CDTF">2021-01-25T16:57:16Z</dcterms:created>
  <dcterms:modified xsi:type="dcterms:W3CDTF">2021-02-16T20:23:48Z</dcterms:modified>
</cp:coreProperties>
</file>