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9"/>
    <p:restoredTop sz="96327"/>
  </p:normalViewPr>
  <p:slideViewPr>
    <p:cSldViewPr snapToGrid="0" snapToObjects="1">
      <p:cViewPr>
        <p:scale>
          <a:sx n="111" d="100"/>
          <a:sy n="111" d="100"/>
        </p:scale>
        <p:origin x="28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  <a:prstGeom prst="rect">
            <a:avLst/>
          </a:prstGeom>
        </p:spPr>
        <p:txBody>
          <a:bodyPr anchor="b"/>
          <a:lstStyle>
            <a:lvl1pPr algn="ctr">
              <a:defRPr sz="3375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>
                <a:solidFill>
                  <a:schemeClr val="accent3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99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6858000" cy="9144000"/>
            <a:chOff x="0" y="0"/>
            <a:chExt cx="12192000" cy="6858000"/>
          </a:xfrm>
        </p:grpSpPr>
        <p:pic>
          <p:nvPicPr>
            <p:cNvPr id="10" name="Picture 9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893" b="59091"/>
            <a:stretch/>
          </p:blipFill>
          <p:spPr bwMode="auto">
            <a:xfrm>
              <a:off x="0" y="0"/>
              <a:ext cx="6381750" cy="4114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02" t="61553"/>
            <a:stretch/>
          </p:blipFill>
          <p:spPr bwMode="auto">
            <a:xfrm>
              <a:off x="6743700" y="2990850"/>
              <a:ext cx="5448300" cy="3867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4" b="53598"/>
            <a:stretch/>
          </p:blipFill>
          <p:spPr bwMode="auto">
            <a:xfrm>
              <a:off x="6115050" y="0"/>
              <a:ext cx="6076950" cy="466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12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841" r="5637"/>
            <a:stretch/>
          </p:blipFill>
          <p:spPr bwMode="auto">
            <a:xfrm>
              <a:off x="0" y="2114550"/>
              <a:ext cx="7334250" cy="47434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1E7BD8A-91A2-4421-9FBC-8632EC9F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418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85008"/>
            <a:ext cx="6858000" cy="9144000"/>
            <a:chOff x="0" y="0"/>
            <a:chExt cx="12192000" cy="6858000"/>
          </a:xfrm>
        </p:grpSpPr>
        <p:pic>
          <p:nvPicPr>
            <p:cNvPr id="10" name="Picture 9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893" b="59091"/>
            <a:stretch/>
          </p:blipFill>
          <p:spPr bwMode="auto">
            <a:xfrm>
              <a:off x="0" y="0"/>
              <a:ext cx="6381750" cy="4114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02" t="61553"/>
            <a:stretch/>
          </p:blipFill>
          <p:spPr bwMode="auto">
            <a:xfrm>
              <a:off x="6743700" y="2990850"/>
              <a:ext cx="5448300" cy="3867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4" b="53598"/>
            <a:stretch/>
          </p:blipFill>
          <p:spPr bwMode="auto">
            <a:xfrm>
              <a:off x="6115050" y="0"/>
              <a:ext cx="6076950" cy="466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12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841" r="5637"/>
            <a:stretch/>
          </p:blipFill>
          <p:spPr bwMode="auto">
            <a:xfrm>
              <a:off x="0" y="2114550"/>
              <a:ext cx="7334250" cy="47434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8610" y="1435101"/>
            <a:ext cx="6215063" cy="42672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Name of Step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2727303"/>
            <a:ext cx="6215063" cy="5438797"/>
          </a:xfrm>
          <a:prstGeom prst="roundRect">
            <a:avLst/>
          </a:prstGeom>
          <a:ln>
            <a:solidFill>
              <a:schemeClr val="tx1"/>
            </a:solidFill>
            <a:prstDash val="dash"/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08610" y="1858010"/>
            <a:ext cx="6215063" cy="643889"/>
          </a:xfrm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>
            <a:lvl1pPr marL="0" indent="0" algn="ctr">
              <a:buNone/>
              <a:defRPr sz="1463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Name of Lesson</a:t>
            </a:r>
          </a:p>
        </p:txBody>
      </p:sp>
    </p:spTree>
    <p:extLst>
      <p:ext uri="{BB962C8B-B14F-4D97-AF65-F5344CB8AC3E}">
        <p14:creationId xmlns:p14="http://schemas.microsoft.com/office/powerpoint/2010/main" val="319984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435101"/>
            <a:ext cx="6215063" cy="751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2434167"/>
            <a:ext cx="303466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4723" y="2434167"/>
            <a:ext cx="303466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498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435101"/>
            <a:ext cx="6215063" cy="751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60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43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142504"/>
            <a:ext cx="6858000" cy="9144000"/>
            <a:chOff x="0" y="0"/>
            <a:chExt cx="12192000" cy="6858000"/>
          </a:xfrm>
        </p:grpSpPr>
        <p:pic>
          <p:nvPicPr>
            <p:cNvPr id="23" name="Picture 22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893" b="59091"/>
            <a:stretch/>
          </p:blipFill>
          <p:spPr bwMode="auto">
            <a:xfrm>
              <a:off x="0" y="0"/>
              <a:ext cx="6381750" cy="4114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Picture 23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02" t="61553"/>
            <a:stretch/>
          </p:blipFill>
          <p:spPr bwMode="auto">
            <a:xfrm>
              <a:off x="6743700" y="2990850"/>
              <a:ext cx="5448300" cy="3867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Picture 24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4" b="53598"/>
            <a:stretch/>
          </p:blipFill>
          <p:spPr bwMode="auto">
            <a:xfrm>
              <a:off x="6115050" y="0"/>
              <a:ext cx="6076950" cy="466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Picture 25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841" r="5637"/>
            <a:stretch/>
          </p:blipFill>
          <p:spPr bwMode="auto">
            <a:xfrm>
              <a:off x="0" y="2114550"/>
              <a:ext cx="7334250" cy="47434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2434167"/>
            <a:ext cx="6215063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14325" y="8305800"/>
            <a:ext cx="1550194" cy="952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19" dirty="0"/>
              <a:t>Communicating</a:t>
            </a:r>
            <a:endParaRPr lang="en-GB" sz="619" dirty="0"/>
          </a:p>
        </p:txBody>
      </p:sp>
      <p:sp>
        <p:nvSpPr>
          <p:cNvPr id="17" name="TextBox 16"/>
          <p:cNvSpPr txBox="1"/>
          <p:nvPr/>
        </p:nvSpPr>
        <p:spPr>
          <a:xfrm>
            <a:off x="2040255" y="8292992"/>
            <a:ext cx="2777490" cy="952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619"/>
              <a:t>6-8 </a:t>
            </a:r>
            <a:r>
              <a:rPr lang="en-GB" sz="619" dirty="0"/>
              <a:t>Pitch Practice 1.0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40255" y="8542759"/>
            <a:ext cx="2777490" cy="952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619" dirty="0"/>
              <a:t>© 2019 The Henry Ford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54328" y="8292992"/>
            <a:ext cx="475059" cy="952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619" dirty="0"/>
              <a:t>Page </a:t>
            </a:r>
            <a:fld id="{3FDFEDA0-4778-47B4-9F85-54EE1E91245B}" type="slidenum">
              <a:rPr lang="en-GB" sz="619" smtClean="0"/>
              <a:t>‹#›</a:t>
            </a:fld>
            <a:endParaRPr lang="en-GB" sz="619" dirty="0"/>
          </a:p>
        </p:txBody>
      </p:sp>
    </p:spTree>
    <p:extLst>
      <p:ext uri="{BB962C8B-B14F-4D97-AF65-F5344CB8AC3E}">
        <p14:creationId xmlns:p14="http://schemas.microsoft.com/office/powerpoint/2010/main" val="72876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100000"/>
        </a:lnSpc>
        <a:spcBef>
          <a:spcPts val="450"/>
        </a:spcBef>
        <a:spcAft>
          <a:spcPts val="0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48C6794D-2B6C-804B-BE5C-F5F167E3E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52" y="420152"/>
            <a:ext cx="1557498" cy="590552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1A12DA5-678B-E04D-BC41-4EBA8E3BF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237056"/>
              </p:ext>
            </p:extLst>
          </p:nvPr>
        </p:nvGraphicFramePr>
        <p:xfrm>
          <a:off x="410818" y="1073401"/>
          <a:ext cx="6069495" cy="590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69495">
                  <a:extLst>
                    <a:ext uri="{9D8B030D-6E8A-4147-A177-3AD203B41FA5}">
                      <a16:colId xmlns:a16="http://schemas.microsoft.com/office/drawing/2014/main" val="1307687753"/>
                    </a:ext>
                  </a:extLst>
                </a:gridCol>
              </a:tblGrid>
              <a:tr h="2654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Ideation and Communication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742427"/>
                  </a:ext>
                </a:extLst>
              </a:tr>
              <a:tr h="2654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F0"/>
                          </a:solidFill>
                        </a:rPr>
                        <a:t>Creativity and Telling Your Story – Self-Assessment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0808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8E20B8D-18B2-2946-8E14-AC169BDDA029}"/>
              </a:ext>
            </a:extLst>
          </p:cNvPr>
          <p:cNvSpPr txBox="1"/>
          <p:nvPr/>
        </p:nvSpPr>
        <p:spPr>
          <a:xfrm>
            <a:off x="477078" y="1961776"/>
            <a:ext cx="6069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Directions: Read the statements below. Circle a number from 1 to 4 to rate yourself based on how you think you did.</a:t>
            </a:r>
          </a:p>
          <a:p>
            <a:r>
              <a:rPr lang="en-US" sz="1200" b="1" dirty="0"/>
              <a:t>1 – BEGINNER: I could have done a lot better.</a:t>
            </a:r>
          </a:p>
          <a:p>
            <a:r>
              <a:rPr lang="en-US" sz="1200" b="1" dirty="0"/>
              <a:t>2 – PROGRESSING: I think I did alright, but there’s room for improvement. </a:t>
            </a:r>
          </a:p>
          <a:p>
            <a:r>
              <a:rPr lang="en-US" sz="1200" b="1" dirty="0"/>
              <a:t>3 – PROFICIENT: I did everything well.</a:t>
            </a:r>
          </a:p>
          <a:p>
            <a:r>
              <a:rPr lang="en-US" sz="1200" b="1" dirty="0"/>
              <a:t>4 – EXEMPLARY: I did an awesome job!</a:t>
            </a:r>
          </a:p>
        </p:txBody>
      </p:sp>
      <p:graphicFrame>
        <p:nvGraphicFramePr>
          <p:cNvPr id="18" name="Table 8">
            <a:extLst>
              <a:ext uri="{FF2B5EF4-FFF2-40B4-BE49-F238E27FC236}">
                <a16:creationId xmlns:a16="http://schemas.microsoft.com/office/drawing/2014/main" id="{BA60F5B9-5752-AA47-9296-D66E4DBB2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735914"/>
              </p:ext>
            </p:extLst>
          </p:nvPr>
        </p:nvGraphicFramePr>
        <p:xfrm>
          <a:off x="238991" y="3467597"/>
          <a:ext cx="6334086" cy="49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9310">
                  <a:extLst>
                    <a:ext uri="{9D8B030D-6E8A-4147-A177-3AD203B41FA5}">
                      <a16:colId xmlns:a16="http://schemas.microsoft.com/office/drawing/2014/main" val="1254634427"/>
                    </a:ext>
                  </a:extLst>
                </a:gridCol>
                <a:gridCol w="307410">
                  <a:extLst>
                    <a:ext uri="{9D8B030D-6E8A-4147-A177-3AD203B41FA5}">
                      <a16:colId xmlns:a16="http://schemas.microsoft.com/office/drawing/2014/main" val="3277274341"/>
                    </a:ext>
                  </a:extLst>
                </a:gridCol>
                <a:gridCol w="271244">
                  <a:extLst>
                    <a:ext uri="{9D8B030D-6E8A-4147-A177-3AD203B41FA5}">
                      <a16:colId xmlns:a16="http://schemas.microsoft.com/office/drawing/2014/main" val="912366094"/>
                    </a:ext>
                  </a:extLst>
                </a:gridCol>
                <a:gridCol w="289327">
                  <a:extLst>
                    <a:ext uri="{9D8B030D-6E8A-4147-A177-3AD203B41FA5}">
                      <a16:colId xmlns:a16="http://schemas.microsoft.com/office/drawing/2014/main" val="593067394"/>
                    </a:ext>
                  </a:extLst>
                </a:gridCol>
                <a:gridCol w="296795">
                  <a:extLst>
                    <a:ext uri="{9D8B030D-6E8A-4147-A177-3AD203B41FA5}">
                      <a16:colId xmlns:a16="http://schemas.microsoft.com/office/drawing/2014/main" val="4292526378"/>
                    </a:ext>
                  </a:extLst>
                </a:gridCol>
              </a:tblGrid>
              <a:tr h="318739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CREATIVITY AND CAPTURING IDEAS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840069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 regularly write down ideas that will help me invent.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869435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We used mistakes made to creatively improve our invention.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574036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We collaborated to share ideas and learn from others.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87342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 demonstrated how my ideas built on older ideas to make something new.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028298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TELLING YOUR STORY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accent6"/>
                        </a:solidFill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238252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 wrote an interesting story about my invention and how it came to be.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113397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 was confident in my presentation of the invention and inventing process.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99363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We shared mistakes we made along the way and how we overcame them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073163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We used humor and anecdotes to make our invention story more personal.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102000"/>
                  </a:ext>
                </a:extLst>
              </a:tr>
              <a:tr h="364976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Our videos were interesting to view and used music, movement, demonstrations or other ways to make them entertaining.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0450"/>
                  </a:ext>
                </a:extLst>
              </a:tr>
            </a:tbl>
          </a:graphicData>
        </a:graphic>
      </p:graphicFrame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AF266DEF-8060-724F-8868-1D76CD234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0216" y="420153"/>
            <a:ext cx="1960632" cy="59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20993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FOR CURRICULUM ET AL">
  <a:themeElements>
    <a:clrScheme name="Custom 70">
      <a:dk1>
        <a:sysClr val="windowText" lastClr="000000"/>
      </a:dk1>
      <a:lt1>
        <a:sysClr val="window" lastClr="FFFFFF"/>
      </a:lt1>
      <a:dk2>
        <a:srgbClr val="626363"/>
      </a:dk2>
      <a:lt2>
        <a:srgbClr val="E7E6E6"/>
      </a:lt2>
      <a:accent1>
        <a:srgbClr val="32B1DC"/>
      </a:accent1>
      <a:accent2>
        <a:srgbClr val="82C241"/>
      </a:accent2>
      <a:accent3>
        <a:srgbClr val="EC1983"/>
      </a:accent3>
      <a:accent4>
        <a:srgbClr val="FDD900"/>
      </a:accent4>
      <a:accent5>
        <a:srgbClr val="E28226"/>
      </a:accent5>
      <a:accent6>
        <a:srgbClr val="FB8A47"/>
      </a:accent6>
      <a:hlink>
        <a:srgbClr val="0563C1"/>
      </a:hlink>
      <a:folHlink>
        <a:srgbClr val="954F72"/>
      </a:folHlink>
    </a:clrScheme>
    <a:fontScheme name="Custom 28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076109F-7632-4A64-A719-2ECD8728CE98}" vid="{3C848476-51D1-41C1-8F1B-8109D926AA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CURRICULUM ET AL</Template>
  <TotalTime>272</TotalTime>
  <Words>245</Words>
  <Application>Microsoft Macintosh PowerPoint</Application>
  <PresentationFormat>Letter Paper (8.5x11 in)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Roboto</vt:lpstr>
      <vt:lpstr>Roboto Light</vt:lpstr>
      <vt:lpstr>TEMPLATE FOR CURRICULUM ET 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 Powell</dc:creator>
  <cp:lastModifiedBy>Curtis Powell</cp:lastModifiedBy>
  <cp:revision>15</cp:revision>
  <dcterms:created xsi:type="dcterms:W3CDTF">2021-01-25T16:57:16Z</dcterms:created>
  <dcterms:modified xsi:type="dcterms:W3CDTF">2021-02-16T20:17:15Z</dcterms:modified>
</cp:coreProperties>
</file>